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6" r:id="rId7"/>
    <p:sldId id="274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  <p:sldId id="265" r:id="rId17"/>
    <p:sldId id="267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lay" panose="020B0604020202020204" charset="0"/>
      <p:regular r:id="rId25"/>
      <p:bold r:id="rId2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F0E465"/>
    <a:srgbClr val="000000"/>
    <a:srgbClr val="FFFFFF"/>
    <a:srgbClr val="5D5E6A"/>
    <a:srgbClr val="434342"/>
    <a:srgbClr val="2C2C2C"/>
    <a:srgbClr val="F2F2F2"/>
    <a:srgbClr val="938BA4"/>
    <a:srgbClr val="26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73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0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2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81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93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96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92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93E6-A680-495F-BB42-22CBA38539F7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48.jp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0.jp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49.jp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52.jp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4.jp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53.jp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56.jp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8.jp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57.jp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image" Target="../media/image63.jpg"/><Relationship Id="rId12" Type="http://schemas.openxmlformats.org/officeDocument/2006/relationships/image" Target="../media/image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11" Type="http://schemas.openxmlformats.org/officeDocument/2006/relationships/image" Target="../media/image12.png"/><Relationship Id="rId5" Type="http://schemas.openxmlformats.org/officeDocument/2006/relationships/image" Target="../media/image61.jp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13.png"/><Relationship Id="rId2" Type="http://schemas.openxmlformats.org/officeDocument/2006/relationships/image" Target="../media/image6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12.png"/><Relationship Id="rId5" Type="http://schemas.openxmlformats.org/officeDocument/2006/relationships/image" Target="../media/image67.png"/><Relationship Id="rId15" Type="http://schemas.openxmlformats.org/officeDocument/2006/relationships/image" Target="../media/image71.png"/><Relationship Id="rId10" Type="http://schemas.openxmlformats.org/officeDocument/2006/relationships/image" Target="../media/image11.png"/><Relationship Id="rId4" Type="http://schemas.openxmlformats.org/officeDocument/2006/relationships/image" Target="../media/image66.png"/><Relationship Id="rId9" Type="http://schemas.openxmlformats.org/officeDocument/2006/relationships/image" Target="../media/image10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7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5.jpg"/><Relationship Id="rId7" Type="http://schemas.openxmlformats.org/officeDocument/2006/relationships/image" Target="../media/image12.png"/><Relationship Id="rId12" Type="http://schemas.openxmlformats.org/officeDocument/2006/relationships/image" Target="../media/image78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7.png"/><Relationship Id="rId5" Type="http://schemas.openxmlformats.org/officeDocument/2006/relationships/image" Target="../media/image10.png"/><Relationship Id="rId10" Type="http://schemas.openxmlformats.org/officeDocument/2006/relationships/image" Target="../media/image7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34.jp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38.jp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Relationship Id="rId1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40.jp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2.jp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41.jp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44.jp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6.jp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45.jp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E24785D-3E63-4609-8E5A-68E8C69F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532" y="162562"/>
            <a:ext cx="795799" cy="6228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2"/>
            <a:ext cx="12192001" cy="948267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62" y="113198"/>
            <a:ext cx="791999" cy="720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" y="5909735"/>
            <a:ext cx="12192001" cy="948267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-1" y="619914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/>
                </a:solidFill>
                <a:latin typeface="Play" panose="020B0000000000000000" pitchFamily="34" charset="0"/>
              </a:rPr>
              <a:t>Azienda certificata  ISO 9001:2015 – ISO 14001:2015 – ISO 45001:2015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Play" panose="020B0000000000000000" pitchFamily="34" charset="0"/>
              </a:rPr>
              <a:t>Certificati N° ER-0274/2006 – GA-2012/0248 – SST-0064/2019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4563535"/>
            <a:ext cx="12192000" cy="694267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rgbClr val="2C2C2C"/>
                </a:solidFill>
                <a:latin typeface="Play" panose="020B0000000000000000" pitchFamily="34" charset="0"/>
              </a:rPr>
              <a:t>SEDE LEGALE: VIA NOVARA 166, 28069 TRECATE (NO) – TEL:  +39.0321/784111 – FAX:  +39.0321/784150</a:t>
            </a:r>
          </a:p>
          <a:p>
            <a:r>
              <a:rPr lang="it-IT" sz="1600" dirty="0">
                <a:solidFill>
                  <a:srgbClr val="2C2C2C"/>
                </a:solidFill>
                <a:latin typeface="Play" panose="020B0000000000000000" pitchFamily="34" charset="0"/>
              </a:rPr>
              <a:t>SEDE AMMINISTRATIVA: VIA G. FERRARIS 13, 43036 FIDENZA (PR) – TEL: +39.0524/530259 – FAX: +39.0524/530142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83" y="1870720"/>
            <a:ext cx="6744641" cy="202541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81002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67CFF"/>
                </a:solidFill>
                <a:latin typeface="Play" panose="020B0000000000000000" pitchFamily="34" charset="0"/>
              </a:rPr>
              <a:t>info@ciiguatellispa.it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468324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67CFF"/>
                </a:solidFill>
                <a:latin typeface="Play" panose="020B0000000000000000" pitchFamily="34" charset="0"/>
              </a:rPr>
              <a:t>www.ciiguatellispa.it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80" y="56939"/>
            <a:ext cx="460665" cy="832527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63" y="113198"/>
            <a:ext cx="1783681" cy="498932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" y="32380"/>
            <a:ext cx="977737" cy="88349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9D60CE1-3442-474B-B3D2-DADC802AD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7394" y="57866"/>
            <a:ext cx="463168" cy="8316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D785C8B-EECA-C6E3-9B45-B8F9C2F911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6897" y="57866"/>
            <a:ext cx="981288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4200634"/>
            <a:ext cx="2574000" cy="15805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200634"/>
            <a:ext cx="2574000" cy="15805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7" y="4204449"/>
            <a:ext cx="2574000" cy="158052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7" y="4204449"/>
            <a:ext cx="2574000" cy="158052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E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RIFACIMENTO FONDO ALVEO RIO MEDRIO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048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S.A.R.P.O.M. S.r.l.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996229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Acqui Terme (AL) - Italia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315410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2013</a:t>
            </a:r>
          </a:p>
        </p:txBody>
      </p:sp>
      <p:sp>
        <p:nvSpPr>
          <p:cNvPr id="53" name="Ovale 52"/>
          <p:cNvSpPr/>
          <p:nvPr/>
        </p:nvSpPr>
        <p:spPr>
          <a:xfrm>
            <a:off x="1433047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09280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</a:p>
        </p:txBody>
      </p:sp>
      <p:sp>
        <p:nvSpPr>
          <p:cNvPr id="54" name="Ovale 53"/>
          <p:cNvSpPr/>
          <p:nvPr/>
        </p:nvSpPr>
        <p:spPr>
          <a:xfrm>
            <a:off x="3752228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028461" y="2556509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LOCALITÀ</a:t>
            </a:r>
          </a:p>
        </p:txBody>
      </p:sp>
      <p:sp>
        <p:nvSpPr>
          <p:cNvPr id="55" name="Ovale 54"/>
          <p:cNvSpPr/>
          <p:nvPr/>
        </p:nvSpPr>
        <p:spPr>
          <a:xfrm>
            <a:off x="6071409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5348308" y="2556508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PERIODO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34590" y="3039732"/>
            <a:ext cx="38906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Rifacimento fondo alveo Rio </a:t>
            </a: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Medrio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per messa in sicurezza oleodotto DN 8".</a:t>
            </a:r>
          </a:p>
        </p:txBody>
      </p:sp>
      <p:sp>
        <p:nvSpPr>
          <p:cNvPr id="56" name="Ovale 55"/>
          <p:cNvSpPr/>
          <p:nvPr/>
        </p:nvSpPr>
        <p:spPr>
          <a:xfrm>
            <a:off x="9294085" y="1769536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8568150" y="2574184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DESCRIZIONE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1494" y="1909670"/>
            <a:ext cx="219106" cy="2476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254" y="1919139"/>
            <a:ext cx="161948" cy="2476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3307" y="1908647"/>
            <a:ext cx="266737" cy="28579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3008" y="1917114"/>
            <a:ext cx="24768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4200634"/>
            <a:ext cx="2574000" cy="15805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53" y="4200634"/>
            <a:ext cx="2574000" cy="15805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7" y="4200634"/>
            <a:ext cx="2574000" cy="15805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7" y="4200634"/>
            <a:ext cx="2574000" cy="158052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E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COSTRUZIONE NODO DI INTERCONNESSIONE OLEODOTTO PERO-RHO DN 8"/12"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048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>
                <a:solidFill>
                  <a:srgbClr val="5D5E6A"/>
                </a:solidFill>
                <a:latin typeface="Play" panose="020B0000000000000000" pitchFamily="34" charset="0"/>
              </a:rPr>
              <a:t>Eni S.p.A.</a:t>
            </a:r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996229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Pero, Rho (MI) - Italia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315410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2006-2007</a:t>
            </a:r>
          </a:p>
        </p:txBody>
      </p:sp>
      <p:sp>
        <p:nvSpPr>
          <p:cNvPr id="53" name="Ovale 52"/>
          <p:cNvSpPr/>
          <p:nvPr/>
        </p:nvSpPr>
        <p:spPr>
          <a:xfrm>
            <a:off x="1433047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09280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</a:p>
        </p:txBody>
      </p:sp>
      <p:sp>
        <p:nvSpPr>
          <p:cNvPr id="54" name="Ovale 53"/>
          <p:cNvSpPr/>
          <p:nvPr/>
        </p:nvSpPr>
        <p:spPr>
          <a:xfrm>
            <a:off x="3752228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028461" y="2556509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LOCALITÀ</a:t>
            </a:r>
          </a:p>
        </p:txBody>
      </p:sp>
      <p:sp>
        <p:nvSpPr>
          <p:cNvPr id="55" name="Ovale 54"/>
          <p:cNvSpPr/>
          <p:nvPr/>
        </p:nvSpPr>
        <p:spPr>
          <a:xfrm>
            <a:off x="6071409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5348308" y="2556508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PERIODO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34590" y="3039732"/>
            <a:ext cx="38906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 di un nuovo nodo di interconnessione di Rho per oleodotto Pero-Rho DN 8"/12".</a:t>
            </a:r>
          </a:p>
        </p:txBody>
      </p:sp>
      <p:sp>
        <p:nvSpPr>
          <p:cNvPr id="56" name="Ovale 55"/>
          <p:cNvSpPr/>
          <p:nvPr/>
        </p:nvSpPr>
        <p:spPr>
          <a:xfrm>
            <a:off x="9294085" y="1769536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8568150" y="2574184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DESCRIZIONE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1494" y="1909670"/>
            <a:ext cx="219106" cy="2476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254" y="1919139"/>
            <a:ext cx="161948" cy="2476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3307" y="1908647"/>
            <a:ext cx="266737" cy="28579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3008" y="1917114"/>
            <a:ext cx="24768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4200634"/>
            <a:ext cx="2574000" cy="15805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53" y="4200634"/>
            <a:ext cx="2574000" cy="15805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7" y="4200634"/>
            <a:ext cx="2574000" cy="158052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7" y="4200634"/>
            <a:ext cx="2574000" cy="158052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E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RICOMPRESSIONE GAS IN LINEA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048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GRTgaz</a:t>
            </a:r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996229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Francia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315410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2014-2015</a:t>
            </a:r>
          </a:p>
        </p:txBody>
      </p:sp>
      <p:sp>
        <p:nvSpPr>
          <p:cNvPr id="53" name="Ovale 52"/>
          <p:cNvSpPr/>
          <p:nvPr/>
        </p:nvSpPr>
        <p:spPr>
          <a:xfrm>
            <a:off x="1433047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09280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</a:p>
        </p:txBody>
      </p:sp>
      <p:sp>
        <p:nvSpPr>
          <p:cNvPr id="54" name="Ovale 53"/>
          <p:cNvSpPr/>
          <p:nvPr/>
        </p:nvSpPr>
        <p:spPr>
          <a:xfrm>
            <a:off x="3752228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028461" y="2556509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LOCALITÀ</a:t>
            </a:r>
          </a:p>
        </p:txBody>
      </p:sp>
      <p:sp>
        <p:nvSpPr>
          <p:cNvPr id="55" name="Ovale 54"/>
          <p:cNvSpPr/>
          <p:nvPr/>
        </p:nvSpPr>
        <p:spPr>
          <a:xfrm>
            <a:off x="6071409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5348308" y="2556508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PERIODO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34590" y="3039732"/>
            <a:ext cx="38906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Ricompressione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gas in linea a seguito di intervento di manutenzione su gasdotto.</a:t>
            </a:r>
          </a:p>
        </p:txBody>
      </p:sp>
      <p:sp>
        <p:nvSpPr>
          <p:cNvPr id="56" name="Ovale 55"/>
          <p:cNvSpPr/>
          <p:nvPr/>
        </p:nvSpPr>
        <p:spPr>
          <a:xfrm>
            <a:off x="9294085" y="1769536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8568150" y="2574184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DESCRIZIONE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1494" y="1909670"/>
            <a:ext cx="219106" cy="2476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254" y="1919139"/>
            <a:ext cx="161948" cy="2476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3307" y="1908647"/>
            <a:ext cx="266737" cy="28579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3008" y="1917114"/>
            <a:ext cx="24768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512" y="1765640"/>
            <a:ext cx="123842" cy="14289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90" y="1743596"/>
            <a:ext cx="114316" cy="142895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451" y="1794231"/>
            <a:ext cx="181000" cy="1047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2551702"/>
            <a:ext cx="3456000" cy="14197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2552978"/>
            <a:ext cx="3456000" cy="141976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51" y="2552978"/>
            <a:ext cx="3456000" cy="141976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ALTRI PROGETTI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77049" y="4163578"/>
            <a:ext cx="3420000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L'intervento in progetto riguarda la costruzione di un edificio industriale e di una palazzina uffici, indipendente. La struttura industriale risulterà essere composita di tre capannoni distinti separati da aree libere coperte da tettoie aventi la seguente destinazione d'uso: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endParaRPr lang="it-IT" sz="1200" b="1" dirty="0">
              <a:solidFill>
                <a:srgbClr val="5D5E6A"/>
              </a:solidFill>
              <a:latin typeface="Play" panose="020B0000000000000000" pitchFamily="34" charset="0"/>
            </a:endParaRP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Capannone A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: officina da assemblaggio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Capannone B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: magazzino e deposito attrezzature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Capannone C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: deposito mezzi d'opera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385999" y="4163580"/>
            <a:ext cx="3420000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: S.A.R.P.O.M. S.r.l.</a:t>
            </a: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Riparazione del tetto galleggiante TK1 della Centrale </a:t>
            </a: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Edipower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di Turbigo. Sabbiatura delle lamiere del tetto galleggiante nella zona danneggiata e riparazione con stucco metallico.</a:t>
            </a: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Periodo d'esecuzione: 2007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8094951" y="4163581"/>
            <a:ext cx="3420000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: Disma S.r.l.</a:t>
            </a: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Attività svolta per conto di Disma S.r.l. presso l'Aeroporto di Malpensa. Lavori meccanici alla realizzazione della Fase 5 di ampliamento della rete idranti per la distribuzione del carburante dell'Aeroporto di Malpensa.</a:t>
            </a: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Periodo d'esecuzione: 2006-2007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7049" y="1870734"/>
            <a:ext cx="345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NUOVA SEDE</a:t>
            </a:r>
          </a:p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C.I.I. GUATELLI S.P.A.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367999" y="1874383"/>
            <a:ext cx="343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RIPARAZIONE TETTO GALLEGGIANTE TK1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8058951" y="1873358"/>
            <a:ext cx="34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HRS</a:t>
            </a:r>
          </a:p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FASE 5</a:t>
            </a:r>
          </a:p>
        </p:txBody>
      </p:sp>
    </p:spTree>
    <p:extLst>
      <p:ext uri="{BB962C8B-B14F-4D97-AF65-F5344CB8AC3E}">
        <p14:creationId xmlns:p14="http://schemas.microsoft.com/office/powerpoint/2010/main" val="317722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1493861-B8D8-4792-9E5B-8B7998B0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454" y="4695133"/>
            <a:ext cx="2067213" cy="160995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3A4E456-3A80-4558-84C8-0401EE14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04" y="4695133"/>
            <a:ext cx="2067213" cy="160995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35299FAC-5C63-4687-A8B4-5C0E870E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749" y="4695133"/>
            <a:ext cx="2067213" cy="160995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3DC8EDC-2203-47A0-B8EF-E665C4B5D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713" y="4695133"/>
            <a:ext cx="2067213" cy="16099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546" y="2172067"/>
            <a:ext cx="2572109" cy="1609950"/>
          </a:xfrm>
          <a:prstGeom prst="rect">
            <a:avLst/>
          </a:prstGeom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346" y="2172067"/>
            <a:ext cx="2572109" cy="1609950"/>
          </a:xfrm>
          <a:prstGeom prst="rect">
            <a:avLst/>
          </a:prstGeom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I NOSTRI PRINCIPALI CLIENTI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95146" y="1766444"/>
            <a:ext cx="25721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ENI S.P.A.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146" y="2172067"/>
            <a:ext cx="2572109" cy="1609950"/>
          </a:xfrm>
          <a:prstGeom prst="rect">
            <a:avLst/>
          </a:prstGeom>
          <a:ln>
            <a:noFill/>
          </a:ln>
        </p:spPr>
      </p:pic>
      <p:sp>
        <p:nvSpPr>
          <p:cNvPr id="27" name="CasellaDiTesto 26"/>
          <p:cNvSpPr txBox="1"/>
          <p:nvPr/>
        </p:nvSpPr>
        <p:spPr>
          <a:xfrm>
            <a:off x="3438346" y="1766444"/>
            <a:ext cx="25721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ESSO ITALIANA S.R.L.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181547" y="1766444"/>
            <a:ext cx="25721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S.A.R.P.O.M. S.R.L.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4745" y="2172067"/>
            <a:ext cx="2572109" cy="1609950"/>
          </a:xfrm>
          <a:prstGeom prst="rect">
            <a:avLst/>
          </a:prstGeom>
          <a:ln>
            <a:noFill/>
          </a:ln>
        </p:spPr>
      </p:pic>
      <p:sp>
        <p:nvSpPr>
          <p:cNvPr id="31" name="CasellaDiTesto 30"/>
          <p:cNvSpPr txBox="1"/>
          <p:nvPr/>
        </p:nvSpPr>
        <p:spPr>
          <a:xfrm>
            <a:off x="8924745" y="1766444"/>
            <a:ext cx="2572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KUWAIT PETROLEUM ITALIA S.P.A.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9BCB34-5941-46E2-BBC4-D6655DF8BD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6678" y="4695133"/>
            <a:ext cx="2067213" cy="1609950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677333" y="4289510"/>
            <a:ext cx="20850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TAMOIL RAFFINAZIONE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882183" y="4289510"/>
            <a:ext cx="20587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SNAM RETE GAS S.P.A.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060751" y="4289510"/>
            <a:ext cx="20672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TRANS AUSTRIA GASLEITUNG GMBH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424459" y="4289510"/>
            <a:ext cx="20723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TERÉGA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7F18232-2C49-4146-84E9-F2596385D04D}"/>
              </a:ext>
            </a:extLst>
          </p:cNvPr>
          <p:cNvSpPr txBox="1"/>
          <p:nvPr/>
        </p:nvSpPr>
        <p:spPr>
          <a:xfrm>
            <a:off x="7242605" y="4289510"/>
            <a:ext cx="20672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GTRGAZ</a:t>
            </a:r>
          </a:p>
        </p:txBody>
      </p:sp>
    </p:spTree>
    <p:extLst>
      <p:ext uri="{BB962C8B-B14F-4D97-AF65-F5344CB8AC3E}">
        <p14:creationId xmlns:p14="http://schemas.microsoft.com/office/powerpoint/2010/main" val="184465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arrotondato 40"/>
          <p:cNvSpPr/>
          <p:nvPr/>
        </p:nvSpPr>
        <p:spPr>
          <a:xfrm>
            <a:off x="1069012" y="2866831"/>
            <a:ext cx="2636073" cy="333190"/>
          </a:xfrm>
          <a:prstGeom prst="roundRect">
            <a:avLst/>
          </a:prstGeom>
          <a:solidFill>
            <a:srgbClr val="43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arrotondato 39"/>
          <p:cNvSpPr/>
          <p:nvPr/>
        </p:nvSpPr>
        <p:spPr>
          <a:xfrm>
            <a:off x="4811828" y="2866831"/>
            <a:ext cx="2636073" cy="333190"/>
          </a:xfrm>
          <a:prstGeom prst="roundRect">
            <a:avLst/>
          </a:prstGeom>
          <a:solidFill>
            <a:srgbClr val="43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1138308" y="2918010"/>
            <a:ext cx="2536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Play" panose="020B0000000000000000" pitchFamily="34" charset="0"/>
              </a:rPr>
              <a:t>CERTIFICAZIONE QUALITÀ - ISO 9001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861749" y="2918010"/>
            <a:ext cx="2536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Play" panose="020B0000000000000000" pitchFamily="34" charset="0"/>
              </a:rPr>
              <a:t>CERTIFICAZIONE AMBIENTE - ISO 14001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98" y="1757978"/>
            <a:ext cx="533856" cy="9648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6766" y="1757404"/>
            <a:ext cx="1138465" cy="9648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QUALITÀ - AMBIENTE - SICUREZZA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77049" y="3459787"/>
            <a:ext cx="34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La norma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ISO 9001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identifica una serie di normative e linee guida sviluppate dall'Organizzazione internazionale per la normazione (ISO), le quali definiscono i requisiti per la realizzazione di un sistema di gestione della qualità, al fine di condurre i processi aziendali, migliorare l'efficacia e l'efficienza nella realizzazione del prodotto e nell'erogazione del servizio, ottenere e incrementare la soddisfazione del Cliente.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385999" y="3459789"/>
            <a:ext cx="3420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La norma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ISO 14001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identifica uno standard di gestione ambientale (SGA) che fissa i requisiti di un "sistema di gestione ambientale" di una qualsiasi organizzazione e fa parte della serie ISO 14000 sviluppate dall'"ISO/TC 207".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8094951" y="3459790"/>
            <a:ext cx="3420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La norma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ISO 45001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identifica uno standard di un sistema che permette di garantire un adeguato controllo riguardo alla Sicurezza e la Salute dei Lavoratori, oltre al rispetto delle norme cogenti.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8486912" y="2866831"/>
            <a:ext cx="2636073" cy="333190"/>
          </a:xfrm>
          <a:prstGeom prst="roundRect">
            <a:avLst/>
          </a:prstGeom>
          <a:solidFill>
            <a:srgbClr val="43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8536833" y="2918010"/>
            <a:ext cx="2536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Play" panose="020B0000000000000000" pitchFamily="34" charset="0"/>
              </a:rPr>
              <a:t>CERTIFICAZIONE SICUREZZA – ISO 45001</a:t>
            </a: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051" y="5380946"/>
            <a:ext cx="2857899" cy="10764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F7D6A63-D61B-47EF-B81F-13405C8F3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366" y="1757404"/>
            <a:ext cx="537356" cy="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e 52"/>
          <p:cNvSpPr/>
          <p:nvPr/>
        </p:nvSpPr>
        <p:spPr>
          <a:xfrm>
            <a:off x="2149342" y="4743343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5807997" y="4752551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9467979" y="4743343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31" y="1761070"/>
            <a:ext cx="5249617" cy="2606389"/>
          </a:xfrm>
          <a:prstGeom prst="rect">
            <a:avLst/>
          </a:prstGeom>
        </p:spPr>
      </p:pic>
      <p:sp>
        <p:nvSpPr>
          <p:cNvPr id="42" name="Rettangolo 41"/>
          <p:cNvSpPr/>
          <p:nvPr/>
        </p:nvSpPr>
        <p:spPr>
          <a:xfrm>
            <a:off x="6275630" y="1761069"/>
            <a:ext cx="5249618" cy="260638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9" y="1761070"/>
            <a:ext cx="5249618" cy="260638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77049" y="1761069"/>
            <a:ext cx="5249618" cy="260638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LE NOSTRE SEDI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6366933" y="2186573"/>
            <a:ext cx="405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600" dirty="0">
                <a:solidFill>
                  <a:schemeClr val="bg1"/>
                </a:solidFill>
                <a:latin typeface="Play" panose="020B0000000000000000" pitchFamily="34" charset="0"/>
              </a:rPr>
              <a:t>SEDE AMMINISTRATIVA</a:t>
            </a:r>
          </a:p>
          <a:p>
            <a:pPr algn="ctr">
              <a:lnSpc>
                <a:spcPct val="200000"/>
              </a:lnSpc>
            </a:pPr>
            <a:r>
              <a:rPr lang="it-IT" sz="1200" dirty="0">
                <a:solidFill>
                  <a:schemeClr val="bg1"/>
                </a:solidFill>
                <a:latin typeface="Play" panose="020B0000000000000000" pitchFamily="34" charset="0"/>
              </a:rPr>
              <a:t>Via Galileo Ferraris 13, 43036 Fidenza (PR), Italia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778929" y="2186572"/>
            <a:ext cx="3682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600" dirty="0">
                <a:solidFill>
                  <a:schemeClr val="bg1"/>
                </a:solidFill>
                <a:latin typeface="Play" panose="020B0000000000000000" pitchFamily="34" charset="0"/>
              </a:rPr>
              <a:t>SEDE LEGALE</a:t>
            </a:r>
          </a:p>
          <a:p>
            <a:pPr algn="ctr">
              <a:lnSpc>
                <a:spcPct val="200000"/>
              </a:lnSpc>
            </a:pPr>
            <a:r>
              <a:rPr lang="it-IT" sz="1200" dirty="0">
                <a:solidFill>
                  <a:schemeClr val="bg1"/>
                </a:solidFill>
                <a:latin typeface="Play" panose="020B0000000000000000" pitchFamily="34" charset="0"/>
              </a:rPr>
              <a:t>Via Novara 166, 28069 Trecate (NO), Italia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77049" y="5821981"/>
            <a:ext cx="3530884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A4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: autostrada Milano-Torino, uscita Novara Est</a:t>
            </a: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A26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: autostrada Gravellona Toce-Alessandria, uscita Vercelli Est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4330200" y="5821983"/>
            <a:ext cx="353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Stazione di Trecate, Novara o Magenta (tratta ferroviaria Milano-Torino)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7993648" y="5821981"/>
            <a:ext cx="3531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Aeroporto di Milano Malpensa (a circa 30 Km)</a:t>
            </a: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5780" y="4909061"/>
            <a:ext cx="333422" cy="257211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7393" y="4888448"/>
            <a:ext cx="257211" cy="28579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4733" y="4928672"/>
            <a:ext cx="238158" cy="228632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1425575" y="5347966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5D5E6A"/>
                </a:solidFill>
                <a:latin typeface="Play" panose="020B0000000000000000" pitchFamily="34" charset="0"/>
              </a:rPr>
              <a:t>AUTO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084230" y="5347966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5D5E6A"/>
                </a:solidFill>
                <a:latin typeface="Play" panose="020B0000000000000000" pitchFamily="34" charset="0"/>
              </a:rPr>
              <a:t>TRENO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8742044" y="5347966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5D5E6A"/>
                </a:solidFill>
                <a:latin typeface="Play" panose="020B0000000000000000" pitchFamily="34" charset="0"/>
              </a:rPr>
              <a:t>AEREO</a:t>
            </a:r>
          </a:p>
        </p:txBody>
      </p:sp>
    </p:spTree>
    <p:extLst>
      <p:ext uri="{BB962C8B-B14F-4D97-AF65-F5344CB8AC3E}">
        <p14:creationId xmlns:p14="http://schemas.microsoft.com/office/powerpoint/2010/main" val="59620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2"/>
            <a:ext cx="12192001" cy="948267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" y="5909735"/>
            <a:ext cx="12192001" cy="948267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-1" y="619914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/>
                </a:solidFill>
                <a:latin typeface="Play" panose="020B0000000000000000" pitchFamily="34" charset="0"/>
              </a:rPr>
              <a:t>Azienda certificata  ISO 9001:2015 – ISO 14001:2015 – ISO 45001:2015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Play" panose="020B0000000000000000" pitchFamily="34" charset="0"/>
              </a:rPr>
              <a:t>Certificati N° ER-0274/2006 – GA-2012/0248 – SST-0064/2019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4563535"/>
            <a:ext cx="12192000" cy="694267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rgbClr val="2C2C2C"/>
                </a:solidFill>
                <a:latin typeface="Play" panose="020B0000000000000000" pitchFamily="34" charset="0"/>
              </a:rPr>
              <a:t>SEDE LEGALE: VIA NOVARA 166, 28069 TRECATE (NO) – TEL:  +39.0321/784111 – FAX:  +39.0321/784150</a:t>
            </a:r>
          </a:p>
          <a:p>
            <a:r>
              <a:rPr lang="it-IT" sz="1600" dirty="0">
                <a:solidFill>
                  <a:srgbClr val="2C2C2C"/>
                </a:solidFill>
                <a:latin typeface="Play" panose="020B0000000000000000" pitchFamily="34" charset="0"/>
              </a:rPr>
              <a:t>SEDE AMMINISTRATIVA: VIA G. FERRARIS 13, 43036 FIDENZA (PR) – TEL: +39.0524/530259 – FAX: +39.0524/530142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83" y="1870720"/>
            <a:ext cx="6744641" cy="202541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81002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67CFF"/>
                </a:solidFill>
                <a:latin typeface="Play" panose="020B0000000000000000" pitchFamily="34" charset="0"/>
              </a:rPr>
              <a:t>info@ciiguatellispa.it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468324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67CFF"/>
                </a:solidFill>
                <a:latin typeface="Play" panose="020B0000000000000000" pitchFamily="34" charset="0"/>
              </a:rPr>
              <a:t>www.ciiguatellispa.it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" y="32380"/>
            <a:ext cx="977737" cy="88349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1116728" y="5659181"/>
            <a:ext cx="1054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latin typeface="Play" panose="020B0000000000000000" pitchFamily="34" charset="0"/>
              </a:rPr>
              <a:t>v1.8 - 20220920</a:t>
            </a:r>
            <a:endParaRPr lang="it-IT" sz="900" dirty="0">
              <a:latin typeface="Play" panose="020B0000000000000000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1306F4-0EBA-04A6-C0A5-D6D5C3FC2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62" y="113198"/>
            <a:ext cx="791999" cy="72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B6C4D5-CB75-3050-1555-200A1B20D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80" y="56939"/>
            <a:ext cx="460665" cy="8325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C1515FE-BE8B-9ED5-F832-7C134FBF7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63" y="113198"/>
            <a:ext cx="1783681" cy="4989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07953FA-90A8-B8F2-BCCB-CB4718E99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7394" y="57866"/>
            <a:ext cx="463168" cy="8316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10E8D91-1830-DF3E-201E-06595F450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6897" y="57866"/>
            <a:ext cx="981288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COSTRUZIONI IMPIANTI INDUSTRIALI GUATELLI S.P.A.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localhost:82/images/page-2_img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1750423"/>
            <a:ext cx="10582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77050" y="4829987"/>
            <a:ext cx="1083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L'impresa Costruzioni Impianti Industriali Guatelli S.p.A. svolge attività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manutenzione e costruzione condotte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(metanodotti, oleodotti e acquedotti) presso i principali Clienti italiani del settore,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manutenzione di depositi petroliferi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e servizio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pronto intervento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24 ore al giorno per il ripristino della funzionalità degli impianti.</a:t>
            </a:r>
          </a:p>
          <a:p>
            <a:pPr algn="ctr"/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Le ultime attività specialistiche inserite nel pacchetto di servizio al Cliente riguardano:</a:t>
            </a:r>
          </a:p>
          <a:p>
            <a:pPr algn="ctr"/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  <a:p>
            <a:pPr marL="432000" lvl="1" indent="-171446"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attività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risoluzione interferenze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con altri servizi (linee ferroviarie, strade e urbanizzazioni) dallo studio di fattibilità alla consegna dei lavori comprese le pratiche amministrative di servitù e collaudo</a:t>
            </a:r>
          </a:p>
          <a:p>
            <a:pPr marL="432000" lvl="1" indent="-171446"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attività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Trivellazione Orizzontale Controllata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per modifiche di percorso delle condotte con la minimizzazione dell'impatto ambientale</a:t>
            </a:r>
          </a:p>
          <a:p>
            <a:pPr marL="432000" lvl="1" indent="-171446"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attività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compressione e </a:t>
            </a:r>
            <a:r>
              <a:rPr lang="it-IT" sz="1200" b="1" dirty="0" err="1">
                <a:solidFill>
                  <a:srgbClr val="5D5E6A"/>
                </a:solidFill>
                <a:latin typeface="Play" panose="020B0000000000000000" pitchFamily="34" charset="0"/>
              </a:rPr>
              <a:t>ricompressione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per prevenzione dispersione gas in atmosfera</a:t>
            </a:r>
          </a:p>
        </p:txBody>
      </p:sp>
    </p:spTree>
    <p:extLst>
      <p:ext uri="{BB962C8B-B14F-4D97-AF65-F5344CB8AC3E}">
        <p14:creationId xmlns:p14="http://schemas.microsoft.com/office/powerpoint/2010/main" val="235692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QUALIFICA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77051" y="1766444"/>
            <a:ext cx="1083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La C.I.I. Guatelli S.p.A. è qualificata per l'esecuzione di lavori pubblici (costruzione e progettazione) da Bentley SOA, attestazione n° 19922/35/00 del 19/10/2016, nelle categorie: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351807" y="3234265"/>
            <a:ext cx="748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OG1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(edifici civili e industriali) - classifica III</a:t>
            </a:r>
          </a:p>
          <a:p>
            <a:pPr marL="171450" indent="-171450"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OG3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(strade, autostrade, ponti, viadotti, ...) - classifica III</a:t>
            </a:r>
          </a:p>
          <a:p>
            <a:pPr marL="171450" indent="-171450"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OG6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(acquedotti, gasdotti, oleodotti, ...) - classifica VII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14" y="2336862"/>
            <a:ext cx="2229573" cy="62365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" y="4376057"/>
            <a:ext cx="12192001" cy="248194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878667" y="5435600"/>
            <a:ext cx="6434666" cy="1422400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657598" y="5613045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Play" panose="020B0000000000000000" pitchFamily="34" charset="0"/>
              </a:rPr>
              <a:t>In attività dal</a:t>
            </a:r>
          </a:p>
          <a:p>
            <a:pPr algn="ctr"/>
            <a:r>
              <a:rPr lang="it-IT" sz="3600" dirty="0">
                <a:latin typeface="Play" panose="020B0000000000000000" pitchFamily="34" charset="0"/>
              </a:rPr>
              <a:t>1963</a:t>
            </a:r>
          </a:p>
        </p:txBody>
      </p:sp>
    </p:spTree>
    <p:extLst>
      <p:ext uri="{BB962C8B-B14F-4D97-AF65-F5344CB8AC3E}">
        <p14:creationId xmlns:p14="http://schemas.microsoft.com/office/powerpoint/2010/main" val="7149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I NOSTRI SETTORI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77049" y="3925453"/>
            <a:ext cx="3420000" cy="1869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Costruzione, manutenzione ordinaria e straordinaria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oleodotti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Costruzione, manutenzione ordinaria e straordinaria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metanodotti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Costruzione, manutenzione ordinaria e straordinaria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acquedotti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Servizio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pronto intervento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in caso di dispersione inquinanti e relativa reperibilità 24 ore al giorno, 365 giorni l'anno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385999" y="3925455"/>
            <a:ext cx="3420000" cy="21313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Produzione e commercio di attrezzature specifiche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 antinquinamento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e di bonifica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Impianti e interventi antinquinamento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Opere di scavo, rinterro, drenaggi e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bonifica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terreni con successivi ripristini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Arginatura di fiumi, laghi, acque aperte e trattamenti di bonifica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Consolidamento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terreni franosi e ripristini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Produzione e commercio di specifiche attrezzature antinquinamento e bonifica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8094951" y="3925456"/>
            <a:ext cx="3420000" cy="8694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Servizio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ispezione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di linea su condotte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Servizio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pronto intervento 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per la limitazione di fuoriuscite di prodotti petroliferi full-time</a:t>
            </a:r>
          </a:p>
        </p:txBody>
      </p:sp>
      <p:pic>
        <p:nvPicPr>
          <p:cNvPr id="2050" name="Picture 2" descr="http://localhost:82/images/page-5_img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9" y="2316784"/>
            <a:ext cx="3456000" cy="14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ocalhost:82/images/page-5_img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00" y="2316786"/>
            <a:ext cx="3456000" cy="14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ocalhost:82/images/page-5_img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51" y="2316786"/>
            <a:ext cx="3456000" cy="14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393282" y="1870734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CONDOTTE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996668" y="1874383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AMBIENTE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8775187" y="1873358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SERVIZI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4549" y="1766445"/>
            <a:ext cx="181000" cy="1047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7459" y="1772175"/>
            <a:ext cx="161948" cy="11431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5978" y="1770417"/>
            <a:ext cx="161948" cy="1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I NOSTRI SETTORI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localhost:82/images/page-5_img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6" y="2315527"/>
            <a:ext cx="3456000" cy="14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localhost:82/images/page-5_img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25" y="2315525"/>
            <a:ext cx="3456000" cy="14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1909" y="1767412"/>
            <a:ext cx="142895" cy="12384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22525" y="3925453"/>
            <a:ext cx="3420000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Costruzione, montaggio, manutenzione ordinaria e straordinaria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depositi carburante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Costruzione, montaggio, manutenzione ordinaria e straordinaria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impianti antincendio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Costruzione, montaggio, manutenzione ordinaria e straordinaria di </a:t>
            </a: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carpenteria in ferro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Costruzione, montaggio, manutenzione ordinaria e straordinaria di serbatoi</a:t>
            </a: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Demolizioni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meccaniche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231475" y="3925455"/>
            <a:ext cx="3420000" cy="22006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Il servizio di </a:t>
            </a: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ricompressione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utilizza n° 2 unità di compressione che permettono rispettivamente l'aspirazione del gas CH4 da 30 a 0,5 bar e da 75 a 7 bar e successiva compressione alle pressioni richieste dal Cliente. La compressione può essere effettuata utilizzando i booster singolarmente oppure in coppia collegati in serie.</a:t>
            </a:r>
          </a:p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endParaRPr lang="it-IT" sz="1200" dirty="0">
              <a:solidFill>
                <a:srgbClr val="5D5E6A"/>
              </a:solidFill>
              <a:latin typeface="Play" panose="020B0000000000000000" pitchFamily="34" charset="0"/>
            </a:endParaRPr>
          </a:p>
          <a:p>
            <a:pPr marL="171446" indent="-171446">
              <a:spcAft>
                <a:spcPts val="300"/>
              </a:spcAft>
              <a:buClr>
                <a:srgbClr val="267CFF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Compressione e </a:t>
            </a: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ricompressione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di gas in linea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38758" y="1870734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IMPIANTI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842144" y="1874383"/>
            <a:ext cx="202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5D5E6A"/>
                </a:solidFill>
                <a:latin typeface="Play" panose="020B0000000000000000" pitchFamily="34" charset="0"/>
              </a:rPr>
              <a:t>RICOMPRESSIONE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2893" y="1767412"/>
            <a:ext cx="95263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4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E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OLEODOTTO TRECATE-CHIVASSO DN 10" – ATTRAVERSAMENTO FIUME DORA BALTEA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048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Esso Italiana S.r.l.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996229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Saluggia (VC) - Italia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315410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2017-2018</a:t>
            </a:r>
          </a:p>
        </p:txBody>
      </p:sp>
      <p:sp>
        <p:nvSpPr>
          <p:cNvPr id="53" name="Ovale 52"/>
          <p:cNvSpPr/>
          <p:nvPr/>
        </p:nvSpPr>
        <p:spPr>
          <a:xfrm>
            <a:off x="1433047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09280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</a:p>
        </p:txBody>
      </p:sp>
      <p:sp>
        <p:nvSpPr>
          <p:cNvPr id="54" name="Ovale 53"/>
          <p:cNvSpPr/>
          <p:nvPr/>
        </p:nvSpPr>
        <p:spPr>
          <a:xfrm>
            <a:off x="3752228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028461" y="2556509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LOCALITÀ</a:t>
            </a:r>
          </a:p>
        </p:txBody>
      </p:sp>
      <p:sp>
        <p:nvSpPr>
          <p:cNvPr id="55" name="Ovale 54"/>
          <p:cNvSpPr/>
          <p:nvPr/>
        </p:nvSpPr>
        <p:spPr>
          <a:xfrm>
            <a:off x="6071409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5350518" y="2556508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PERIODO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34590" y="3039732"/>
            <a:ext cx="38906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Esecuzione di attraversamento in subalveo a cielo aperto della Dora Baltea. Varo della condotta.</a:t>
            </a:r>
          </a:p>
        </p:txBody>
      </p:sp>
      <p:sp>
        <p:nvSpPr>
          <p:cNvPr id="56" name="Ovale 55"/>
          <p:cNvSpPr/>
          <p:nvPr/>
        </p:nvSpPr>
        <p:spPr>
          <a:xfrm>
            <a:off x="9294085" y="1769536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8568150" y="2574184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DESCRIZIONE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494" y="1909670"/>
            <a:ext cx="219106" cy="2476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254" y="1919139"/>
            <a:ext cx="161948" cy="2476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3307" y="1908647"/>
            <a:ext cx="266737" cy="28579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3008" y="1917114"/>
            <a:ext cx="247685" cy="28579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4206391"/>
            <a:ext cx="2573999" cy="1580526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14" y="4204449"/>
            <a:ext cx="2573999" cy="1580526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7" y="4204449"/>
            <a:ext cx="2573999" cy="1580526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7" y="4206391"/>
            <a:ext cx="2573999" cy="15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E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REALIZZAZIONE METANODOTTO CALTIGNAGA-BORGOMANERO DN 300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048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SNAM Rete Gas S.p.A.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996229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Caltignaga, Vaprio, Suno (NO) - Italia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315410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2009-2010</a:t>
            </a:r>
          </a:p>
        </p:txBody>
      </p:sp>
      <p:sp>
        <p:nvSpPr>
          <p:cNvPr id="53" name="Ovale 52"/>
          <p:cNvSpPr/>
          <p:nvPr/>
        </p:nvSpPr>
        <p:spPr>
          <a:xfrm>
            <a:off x="1433047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09280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</a:p>
        </p:txBody>
      </p:sp>
      <p:sp>
        <p:nvSpPr>
          <p:cNvPr id="54" name="Ovale 53"/>
          <p:cNvSpPr/>
          <p:nvPr/>
        </p:nvSpPr>
        <p:spPr>
          <a:xfrm>
            <a:off x="3752228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028461" y="2556509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LOCALITÀ</a:t>
            </a:r>
          </a:p>
        </p:txBody>
      </p:sp>
      <p:sp>
        <p:nvSpPr>
          <p:cNvPr id="55" name="Ovale 54"/>
          <p:cNvSpPr/>
          <p:nvPr/>
        </p:nvSpPr>
        <p:spPr>
          <a:xfrm>
            <a:off x="6071409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5350518" y="2556508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PERIODO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34590" y="3039732"/>
            <a:ext cx="38906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Il cantiere ha riguardato la realizzazione della variante al metanodotto Caltignaga-Borgomanero per un tratto di 10 Km nei comuni di Caltignaga, Vaprio d'Agogna e Suno.</a:t>
            </a:r>
          </a:p>
        </p:txBody>
      </p:sp>
      <p:sp>
        <p:nvSpPr>
          <p:cNvPr id="56" name="Ovale 55"/>
          <p:cNvSpPr/>
          <p:nvPr/>
        </p:nvSpPr>
        <p:spPr>
          <a:xfrm>
            <a:off x="9294085" y="1769536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8568150" y="2574184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DESCRIZIONE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494" y="1909670"/>
            <a:ext cx="219106" cy="2476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254" y="1919139"/>
            <a:ext cx="161948" cy="2476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3307" y="1908647"/>
            <a:ext cx="266737" cy="28579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3008" y="1917114"/>
            <a:ext cx="247685" cy="28579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4206391"/>
            <a:ext cx="2574000" cy="1580526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14" y="4204449"/>
            <a:ext cx="2574000" cy="1580526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7" y="4204449"/>
            <a:ext cx="2574000" cy="1580526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7" y="4206391"/>
            <a:ext cx="2574000" cy="15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4204449"/>
            <a:ext cx="2574000" cy="15805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204449"/>
            <a:ext cx="2574000" cy="15805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7" y="4204449"/>
            <a:ext cx="2574000" cy="15805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7" y="4204449"/>
            <a:ext cx="2574000" cy="158052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E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ATTRAVERSAMENTO CON T.O.C.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048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I.E.S. S.p.A.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996229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Venezia (VE) - Italia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315410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2009</a:t>
            </a:r>
          </a:p>
        </p:txBody>
      </p:sp>
      <p:sp>
        <p:nvSpPr>
          <p:cNvPr id="53" name="Ovale 52"/>
          <p:cNvSpPr/>
          <p:nvPr/>
        </p:nvSpPr>
        <p:spPr>
          <a:xfrm>
            <a:off x="1433047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09280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</a:p>
        </p:txBody>
      </p:sp>
      <p:sp>
        <p:nvSpPr>
          <p:cNvPr id="54" name="Ovale 53"/>
          <p:cNvSpPr/>
          <p:nvPr/>
        </p:nvSpPr>
        <p:spPr>
          <a:xfrm>
            <a:off x="3752228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028461" y="2556509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LOCALITÀ</a:t>
            </a:r>
          </a:p>
        </p:txBody>
      </p:sp>
      <p:sp>
        <p:nvSpPr>
          <p:cNvPr id="55" name="Ovale 54"/>
          <p:cNvSpPr/>
          <p:nvPr/>
        </p:nvSpPr>
        <p:spPr>
          <a:xfrm>
            <a:off x="6071409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5348308" y="2556508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PERIODO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34590" y="3039732"/>
            <a:ext cx="38906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Realizzazione attraversamento del bacino di evoluzione n° 3 con il metodo T.O.C. - Oleodotto Isola Petroli – Deposito costiero DN 500 (20") I.E.S. S.p.A.</a:t>
            </a:r>
          </a:p>
        </p:txBody>
      </p:sp>
      <p:sp>
        <p:nvSpPr>
          <p:cNvPr id="56" name="Ovale 55"/>
          <p:cNvSpPr/>
          <p:nvPr/>
        </p:nvSpPr>
        <p:spPr>
          <a:xfrm>
            <a:off x="9294085" y="1769536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8568150" y="2574184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DESCRIZIONE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1494" y="1909670"/>
            <a:ext cx="219106" cy="2476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254" y="1919139"/>
            <a:ext cx="161948" cy="2476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3307" y="1908647"/>
            <a:ext cx="266737" cy="28579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3008" y="1917114"/>
            <a:ext cx="24768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3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" y="4909299"/>
            <a:ext cx="2574000" cy="15805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909299"/>
            <a:ext cx="2574000" cy="15805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7" y="4901962"/>
            <a:ext cx="2574000" cy="158052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7" y="4909299"/>
            <a:ext cx="2574000" cy="158052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26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9"/>
            <a:ext cx="1965913" cy="57600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49488" y="222188"/>
            <a:ext cx="576000" cy="576000"/>
          </a:xfrm>
          <a:prstGeom prst="ellipse">
            <a:avLst/>
          </a:prstGeom>
          <a:solidFill>
            <a:srgbClr val="F0E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14" y="364070"/>
            <a:ext cx="288100" cy="29633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1074122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1438468" y="22218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043979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346733" y="222188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3" y="364069"/>
            <a:ext cx="287000" cy="295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8" y="369923"/>
            <a:ext cx="287000" cy="295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5723" y="367828"/>
            <a:ext cx="287000" cy="2952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8479" y="362588"/>
            <a:ext cx="287000" cy="295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34342"/>
                </a:solidFill>
                <a:latin typeface="Play" panose="020B0000000000000000" pitchFamily="34" charset="0"/>
              </a:rPr>
              <a:t>ATTRAVERSAMENTO FIUME ARNO E FERROVIA FIRENZE-PISA CON MICROTUNNEL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616993" y="1574799"/>
            <a:ext cx="4958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048" y="3039732"/>
            <a:ext cx="2088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SNAM Rete Gas S.p.A. – Eni S.p.A.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996229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San Donnino (FI) - Italia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315410" y="303973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2008-2009</a:t>
            </a:r>
          </a:p>
        </p:txBody>
      </p:sp>
      <p:sp>
        <p:nvSpPr>
          <p:cNvPr id="53" name="Ovale 52"/>
          <p:cNvSpPr/>
          <p:nvPr/>
        </p:nvSpPr>
        <p:spPr>
          <a:xfrm>
            <a:off x="1433047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09280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CLIENTE</a:t>
            </a:r>
          </a:p>
        </p:txBody>
      </p:sp>
      <p:sp>
        <p:nvSpPr>
          <p:cNvPr id="54" name="Ovale 53"/>
          <p:cNvSpPr/>
          <p:nvPr/>
        </p:nvSpPr>
        <p:spPr>
          <a:xfrm>
            <a:off x="3752228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028461" y="2556509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LOCALITÀ</a:t>
            </a:r>
          </a:p>
        </p:txBody>
      </p:sp>
      <p:sp>
        <p:nvSpPr>
          <p:cNvPr id="55" name="Ovale 54"/>
          <p:cNvSpPr/>
          <p:nvPr/>
        </p:nvSpPr>
        <p:spPr>
          <a:xfrm>
            <a:off x="6071409" y="1761069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5347642" y="2565717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PERIODO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34590" y="3039732"/>
            <a:ext cx="389065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Il Cantiere ha riguardato l'attraversamento del fiume Arno, mediante un fascio tubiero all'interno di un </a:t>
            </a: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microtunnel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curvilineo, per sottopassare sia il fiume che la linea ferroviaria Firenze–Pisa per una lunghezza pari a 483m. Il fascio tubiero comprendeva tre oleodotti DN 200 (8") e due gasdotti DN 400 (16") e DN 500 (20"), con relativi </a:t>
            </a:r>
            <a:r>
              <a:rPr lang="it-IT" sz="1200" dirty="0" err="1">
                <a:solidFill>
                  <a:srgbClr val="5D5E6A"/>
                </a:solidFill>
                <a:latin typeface="Play" panose="020B0000000000000000" pitchFamily="34" charset="0"/>
              </a:rPr>
              <a:t>portacavi</a:t>
            </a:r>
            <a:r>
              <a:rPr lang="it-IT" sz="1200" dirty="0">
                <a:solidFill>
                  <a:srgbClr val="5D5E6A"/>
                </a:solidFill>
                <a:latin typeface="Play" panose="020B0000000000000000" pitchFamily="34" charset="0"/>
              </a:rPr>
              <a:t> di protezione, per i tratti in corrispondenza del sottopassaggio della linea ferroviaria.</a:t>
            </a:r>
          </a:p>
        </p:txBody>
      </p:sp>
      <p:sp>
        <p:nvSpPr>
          <p:cNvPr id="56" name="Ovale 55"/>
          <p:cNvSpPr/>
          <p:nvPr/>
        </p:nvSpPr>
        <p:spPr>
          <a:xfrm>
            <a:off x="9294085" y="1769536"/>
            <a:ext cx="576000" cy="57600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8568150" y="2574184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D5E6A"/>
                </a:solidFill>
                <a:latin typeface="Play" panose="020B0000000000000000" pitchFamily="34" charset="0"/>
              </a:rPr>
              <a:t>DESCRIZIONE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1494" y="1909670"/>
            <a:ext cx="219106" cy="2476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254" y="1919139"/>
            <a:ext cx="161948" cy="2476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3307" y="1908647"/>
            <a:ext cx="266737" cy="28579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3008" y="1917114"/>
            <a:ext cx="24768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1494</Words>
  <Application>Microsoft Office PowerPoint</Application>
  <PresentationFormat>Widescreen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Calibri Light</vt:lpstr>
      <vt:lpstr>Calibri</vt:lpstr>
      <vt:lpstr>Arial</vt:lpstr>
      <vt:lpstr>Play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C.I.I. Guatelli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Maccio</dc:creator>
  <cp:lastModifiedBy>Marco Macciò</cp:lastModifiedBy>
  <cp:revision>67</cp:revision>
  <dcterms:created xsi:type="dcterms:W3CDTF">2015-07-06T13:24:41Z</dcterms:created>
  <dcterms:modified xsi:type="dcterms:W3CDTF">2022-09-20T06:58:07Z</dcterms:modified>
</cp:coreProperties>
</file>